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3" r:id="rId79"/>
    <p:sldId id="348"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Bebas Neue" charset="0"/>
      <p:regular r:id="rId89"/>
    </p:embeddedFont>
    <p:embeddedFont>
      <p:font typeface="Golos Text Medium" charset="0"/>
      <p:regular r:id="rId90"/>
      <p:bold r:id="rId91"/>
    </p:embeddedFont>
    <p:embeddedFont>
      <p:font typeface="Roboto" charset="0"/>
      <p:regular r:id="rId92"/>
      <p:bold r:id="rId93"/>
      <p:italic r:id="rId94"/>
      <p:boldItalic r:id="rId95"/>
    </p:embeddedFont>
    <p:embeddedFont>
      <p:font typeface="Golos Text" charset="0"/>
      <p:regular r:id="rId96"/>
      <p:bold r:id="rId97"/>
    </p:embeddedFont>
    <p:embeddedFont>
      <p:font typeface="Cambria Math" pitchFamily="18" charset="0"/>
      <p:regular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A713"/>
    <a:srgbClr val="FF7605"/>
    <a:srgbClr val="E88338"/>
    <a:srgbClr val="F7B675"/>
    <a:srgbClr val="F79109"/>
    <a:srgbClr val="FFCA21"/>
    <a:srgbClr val="E6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1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174" name="Google Shape;207;p21"/>
          <p:cNvSpPr txBox="1">
            <a:spLocks/>
          </p:cNvSpPr>
          <p:nvPr/>
        </p:nvSpPr>
        <p:spPr>
          <a:xfrm>
            <a:off x="813173" y="3358863"/>
            <a:ext cx="3048611" cy="850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Presenter: </a:t>
            </a:r>
            <a:r>
              <a:rPr lang="en-US" dirty="0" err="1" smtClean="0"/>
              <a:t>Nguyễn</a:t>
            </a:r>
            <a:r>
              <a:rPr lang="en-US" dirty="0" smtClean="0"/>
              <a:t> </a:t>
            </a:r>
            <a:r>
              <a:rPr lang="en-US" dirty="0" err="1" smtClean="0"/>
              <a:t>Chí</a:t>
            </a:r>
            <a:r>
              <a:rPr lang="en-US" dirty="0" smtClean="0"/>
              <a:t> </a:t>
            </a:r>
            <a:r>
              <a:rPr lang="en-US" dirty="0" err="1" smtClean="0"/>
              <a:t>Cường</a:t>
            </a:r>
            <a:endParaRPr lang="en-US" dirty="0" smtClean="0"/>
          </a:p>
          <a:p>
            <a:pPr marL="0" indent="0">
              <a:buFont typeface="Golos Text"/>
              <a:buNone/>
            </a:pPr>
            <a:r>
              <a:rPr lang="en-US" dirty="0" smtClean="0"/>
              <a:t>Mentor: </a:t>
            </a:r>
            <a:r>
              <a:rPr lang="en-US" dirty="0" err="1" smtClean="0"/>
              <a:t>Nguyễn</a:t>
            </a:r>
            <a:r>
              <a:rPr lang="en-US" dirty="0" smtClean="0"/>
              <a:t> </a:t>
            </a:r>
            <a:r>
              <a:rPr lang="en-US" dirty="0" err="1" smtClean="0"/>
              <a:t>Văn</a:t>
            </a:r>
            <a:r>
              <a:rPr lang="en-US" dirty="0" smtClean="0"/>
              <a:t> </a:t>
            </a:r>
            <a:r>
              <a:rPr lang="en-US" dirty="0" err="1" smtClean="0"/>
              <a:t>Nhơn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extLst>
              <p:ext uri="{D42A27DB-BD31-4B8C-83A1-F6EECF244321}">
                <p14:modId xmlns:p14="http://schemas.microsoft.com/office/powerpoint/2010/main" val="696992050"/>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Experiment</a:t>
            </a:r>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t>
            </a:r>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learn</a:t>
            </a:r>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extLst>
              <p:ext uri="{D42A27DB-BD31-4B8C-83A1-F6EECF244321}">
                <p14:modId xmlns:p14="http://schemas.microsoft.com/office/powerpoint/2010/main" val="2709105895"/>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360264" y="160997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Pair Score = </a:t>
            </a:r>
            <a:endParaRPr dirty="0">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1386826"/>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1827826"/>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1882726"/>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
        <p:nvSpPr>
          <p:cNvPr id="7" name="Google Shape;505;p47"/>
          <p:cNvSpPr txBox="1">
            <a:spLocks/>
          </p:cNvSpPr>
          <p:nvPr/>
        </p:nvSpPr>
        <p:spPr>
          <a:xfrm>
            <a:off x="579021" y="2923914"/>
            <a:ext cx="216390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Pair Score(m, ##a) = </a:t>
            </a:r>
            <a:endParaRPr lang="en-US" dirty="0">
              <a:solidFill>
                <a:srgbClr val="374151"/>
              </a:solidFill>
              <a:highlight>
                <a:schemeClr val="accent6"/>
              </a:highlight>
              <a:latin typeface="Roboto"/>
              <a:ea typeface="Roboto"/>
              <a:cs typeface="Roboto"/>
              <a:sym typeface="Roboto"/>
            </a:endParaRPr>
          </a:p>
        </p:txBody>
      </p:sp>
      <p:sp>
        <p:nvSpPr>
          <p:cNvPr id="8" name="Google Shape;506;p47"/>
          <p:cNvSpPr txBox="1">
            <a:spLocks/>
          </p:cNvSpPr>
          <p:nvPr/>
        </p:nvSpPr>
        <p:spPr>
          <a:xfrm>
            <a:off x="4181792" y="2700770"/>
            <a:ext cx="289901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Frequency of pair (m, ##a)</a:t>
            </a:r>
            <a:endParaRPr lang="en-US" dirty="0">
              <a:solidFill>
                <a:srgbClr val="374151"/>
              </a:solidFill>
              <a:highlight>
                <a:schemeClr val="accent6"/>
              </a:highlight>
              <a:latin typeface="Roboto"/>
              <a:ea typeface="Roboto"/>
              <a:cs typeface="Roboto"/>
              <a:sym typeface="Roboto"/>
            </a:endParaRPr>
          </a:p>
        </p:txBody>
      </p:sp>
      <p:cxnSp>
        <p:nvCxnSpPr>
          <p:cNvPr id="9" name="Google Shape;507;p47"/>
          <p:cNvCxnSpPr/>
          <p:nvPr/>
        </p:nvCxnSpPr>
        <p:spPr>
          <a:xfrm>
            <a:off x="2651123" y="3148820"/>
            <a:ext cx="5960352" cy="7050"/>
          </a:xfrm>
          <a:prstGeom prst="straightConnector1">
            <a:avLst/>
          </a:prstGeom>
          <a:noFill/>
          <a:ln w="38100" cap="flat" cmpd="sng">
            <a:solidFill>
              <a:schemeClr val="dk1"/>
            </a:solidFill>
            <a:prstDash val="solid"/>
            <a:round/>
            <a:headEnd type="none" w="med" len="med"/>
            <a:tailEnd type="none" w="med" len="med"/>
          </a:ln>
        </p:spPr>
      </p:cxnSp>
      <p:sp>
        <p:nvSpPr>
          <p:cNvPr id="10" name="Google Shape;508;p47"/>
          <p:cNvSpPr txBox="1">
            <a:spLocks/>
          </p:cNvSpPr>
          <p:nvPr/>
        </p:nvSpPr>
        <p:spPr>
          <a:xfrm>
            <a:off x="2651123" y="3197391"/>
            <a:ext cx="596035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Frequency of first element(m) * Frequency of second element(##a)</a:t>
            </a:r>
            <a:endParaRPr lang="en-US" dirty="0">
              <a:solidFill>
                <a:srgbClr val="374151"/>
              </a:solidFill>
              <a:highlight>
                <a:schemeClr val="accent6"/>
              </a:highlight>
              <a:latin typeface="Roboto"/>
              <a:ea typeface="Roboto"/>
              <a:cs typeface="Roboto"/>
              <a:sym typeface="Roboto"/>
            </a:endParaRPr>
          </a:p>
        </p:txBody>
      </p:sp>
      <p:sp>
        <p:nvSpPr>
          <p:cNvPr id="13" name="Google Shape;506;p47"/>
          <p:cNvSpPr txBox="1">
            <a:spLocks/>
          </p:cNvSpPr>
          <p:nvPr/>
        </p:nvSpPr>
        <p:spPr>
          <a:xfrm>
            <a:off x="2984830" y="3798278"/>
            <a:ext cx="632026"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a:t>
            </a:r>
            <a:endParaRPr lang="en-US" dirty="0">
              <a:solidFill>
                <a:srgbClr val="374151"/>
              </a:solidFill>
              <a:highlight>
                <a:schemeClr val="accent6"/>
              </a:highlight>
              <a:latin typeface="Roboto"/>
              <a:ea typeface="Roboto"/>
              <a:cs typeface="Roboto"/>
              <a:sym typeface="Roboto"/>
            </a:endParaRPr>
          </a:p>
        </p:txBody>
      </p:sp>
      <p:cxnSp>
        <p:nvCxnSpPr>
          <p:cNvPr id="14" name="Google Shape;507;p47"/>
          <p:cNvCxnSpPr/>
          <p:nvPr/>
        </p:nvCxnSpPr>
        <p:spPr>
          <a:xfrm>
            <a:off x="2651123" y="4246328"/>
            <a:ext cx="1299440" cy="10306"/>
          </a:xfrm>
          <a:prstGeom prst="straightConnector1">
            <a:avLst/>
          </a:prstGeom>
          <a:noFill/>
          <a:ln w="38100" cap="flat" cmpd="sng">
            <a:solidFill>
              <a:schemeClr val="dk1"/>
            </a:solidFill>
            <a:prstDash val="solid"/>
            <a:round/>
            <a:headEnd type="none" w="med" len="med"/>
            <a:tailEnd type="none" w="med" len="med"/>
          </a:ln>
        </p:spPr>
      </p:cxnSp>
      <p:sp>
        <p:nvSpPr>
          <p:cNvPr id="15" name="Google Shape;508;p47"/>
          <p:cNvSpPr txBox="1">
            <a:spLocks/>
          </p:cNvSpPr>
          <p:nvPr/>
        </p:nvSpPr>
        <p:spPr>
          <a:xfrm>
            <a:off x="2651123" y="4294899"/>
            <a:ext cx="129944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a:t>
            </a:r>
            <a:r>
              <a:rPr lang="en-US" dirty="0" smtClean="0"/>
              <a:t> * 5</a:t>
            </a:r>
            <a:endParaRPr lang="en-US" dirty="0">
              <a:solidFill>
                <a:srgbClr val="374151"/>
              </a:solidFill>
              <a:highlight>
                <a:schemeClr val="accent6"/>
              </a:highlight>
              <a:latin typeface="Roboto"/>
              <a:ea typeface="Roboto"/>
              <a:cs typeface="Roboto"/>
              <a:sym typeface="Roboto"/>
            </a:endParaRPr>
          </a:p>
        </p:txBody>
      </p:sp>
      <p:sp>
        <p:nvSpPr>
          <p:cNvPr id="16" name="Google Shape;505;p47"/>
          <p:cNvSpPr txBox="1">
            <a:spLocks/>
          </p:cNvSpPr>
          <p:nvPr/>
        </p:nvSpPr>
        <p:spPr>
          <a:xfrm>
            <a:off x="2299317" y="4014476"/>
            <a:ext cx="31931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r">
              <a:buFont typeface="Golos Text"/>
              <a:buNone/>
            </a:pPr>
            <a:r>
              <a:rPr lang="en-US" dirty="0" smtClean="0"/>
              <a:t>= </a:t>
            </a:r>
            <a:endParaRPr lang="en-US" dirty="0">
              <a:solidFill>
                <a:srgbClr val="374151"/>
              </a:solidFill>
              <a:highlight>
                <a:schemeClr val="accent6"/>
              </a:highlight>
              <a:latin typeface="Roboto"/>
              <a:ea typeface="Roboto"/>
              <a:cs typeface="Roboto"/>
              <a:sym typeface="Roboto"/>
            </a:endParaRPr>
          </a:p>
        </p:txBody>
      </p:sp>
      <p:sp>
        <p:nvSpPr>
          <p:cNvPr id="18" name="Google Shape;505;p47"/>
          <p:cNvSpPr txBox="1">
            <a:spLocks/>
          </p:cNvSpPr>
          <p:nvPr/>
        </p:nvSpPr>
        <p:spPr>
          <a:xfrm>
            <a:off x="3977745" y="4032232"/>
            <a:ext cx="59425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 0.2</a:t>
            </a:r>
            <a:endParaRPr lang="en-US" dirty="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dirty="0"/>
                        <a:t>m</a:t>
                      </a:r>
                      <a:endParaRPr dirty="0"/>
                    </a:p>
                  </a:txBody>
                  <a:tcPr marL="91425" marR="91425" marT="91425" marB="91425" anchor="ctr"/>
                </a:tc>
                <a:tc>
                  <a:txBody>
                    <a:bodyPr/>
                    <a:lstStyle/>
                    <a:p>
                      <a:pPr marL="0" lvl="0" indent="0" algn="ctr" rtl="0">
                        <a:spcBef>
                          <a:spcPts val="0"/>
                        </a:spcBef>
                        <a:spcAft>
                          <a:spcPts val="0"/>
                        </a:spcAft>
                        <a:buNone/>
                      </a:pPr>
                      <a:r>
                        <a:rPr lang="en" dirty="0"/>
                        <a:t>##a</a:t>
                      </a:r>
                      <a:endParaRPr dirty="0"/>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dirty="0"/>
                        <a:t>##a</a:t>
                      </a:r>
                      <a:endParaRPr dirty="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dirty="0"/>
                        <a:t>m</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dirty="0"/>
                        <a:t>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The overall training strategy is to start with very large vocabulary and the iteratively reduce it</a:t>
            </a:r>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Tokenization is a way of separating a piece of text into smaller units called tokens. Tokens can be either words, characters, or subwords. Tokenization can be broadly classified into 3 types – word, character, and subword (n-gram characters) tokenization.</a:t>
            </a:r>
            <a:endParaRPr dirty="0"/>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extLst>
                        <a:ext uri="{9D8B030D-6E8A-4147-A177-3AD203B41FA5}">
                          <a16:colId xmlns:a16="http://schemas.microsoft.com/office/drawing/2014/main" xmlns="" val="20000"/>
                        </a:ext>
                      </a:extLst>
                    </a:gridCol>
                    <a:gridCol w="5566298">
                      <a:extLst>
                        <a:ext uri="{9D8B030D-6E8A-4147-A177-3AD203B41FA5}">
                          <a16:colId xmlns:a16="http://schemas.microsoft.com/office/drawing/2014/main" xmlns="" val="20001"/>
                        </a:ext>
                      </a:extLst>
                    </a:gridCol>
                  </a:tblGrid>
                  <a:tr h="423939">
                    <a:tc>
                      <a:txBody>
                        <a:bodyPr/>
                        <a:lstStyle/>
                        <a:p>
                          <a:pPr algn="ctr"/>
                          <a:r>
                            <a:rPr lang="en-US" dirty="0"/>
                            <a:t>Text</a:t>
                          </a:r>
                        </a:p>
                      </a:txBody>
                      <a:tcPr anchor="ctr"/>
                    </a:tc>
                    <a:tc>
                      <a:txBody>
                        <a:bodyPr/>
                        <a:lstStyle/>
                        <a:p>
                          <a:pPr algn="ctr"/>
                          <a:r>
                            <a:rPr lang="en-US" dirty="0"/>
                            <a:t>This is a sentence</a:t>
                          </a:r>
                        </a:p>
                      </a:txBody>
                      <a:tcPr anchor="ctr"/>
                    </a:tc>
                    <a:extLst>
                      <a:ext uri="{0D108BD9-81ED-4DB2-BD59-A6C34878D82A}">
                        <a16:rowId xmlns:a16="http://schemas.microsoft.com/office/drawing/2014/main" xmlns="" val="10000"/>
                      </a:ext>
                    </a:extLst>
                  </a:tr>
                  <a:tr h="1731172">
                    <a:tc>
                      <a:txBody>
                        <a:bodyPr/>
                        <a:lstStyle/>
                        <a:p>
                          <a:pPr algn="ctr"/>
                          <a:r>
                            <a:rPr lang="en-US" dirty="0"/>
                            <a:t>Sequence</a:t>
                          </a:r>
                          <a:r>
                            <a:rPr lang="en-US" baseline="0" dirty="0"/>
                            <a:t> of tokens</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0001"/>
                      </a:ext>
                    </a:extLst>
                  </a:tr>
                  <a:tr h="827599">
                    <a:tc>
                      <a:txBody>
                        <a:bodyPr/>
                        <a:lstStyle/>
                        <a:p>
                          <a:pPr algn="ctr"/>
                          <a:r>
                            <a:rPr lang="en-US" dirty="0"/>
                            <a:t>Statistical Language</a:t>
                          </a:r>
                          <a:r>
                            <a:rPr lang="en-US" baseline="0" dirty="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extLst>
                      <a:ext uri="{0D108BD9-81ED-4DB2-BD59-A6C34878D82A}">
                        <a16:rowId xmlns:a16="http://schemas.microsoft.com/office/drawing/2014/main" xmlns="" val="10002"/>
                      </a:ext>
                    </a:extLst>
                  </a:tr>
                  <a:tr h="827599">
                    <a:tc>
                      <a:txBody>
                        <a:bodyPr/>
                        <a:lstStyle/>
                        <a:p>
                          <a:pPr algn="ctr"/>
                          <a:r>
                            <a:rPr lang="en-US" dirty="0"/>
                            <a:t>Unigram model</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This</a:t>
            </a:r>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is</a:t>
            </a:r>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sentence</a:t>
            </a:r>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_i</a:t>
            </a:r>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_a</a:t>
            </a:r>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_s</a:t>
            </a:r>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c</a:t>
            </a:r>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t>
            </a:r>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effectLst>
                  <a:outerShdw blurRad="38100" dist="38100" dir="2700000" algn="tl">
                    <a:srgbClr val="000000">
                      <a:alpha val="43137"/>
                    </a:srgbClr>
                  </a:outerShdw>
                </a:effectLst>
              </a:rPr>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extLst>
                    <a:ext uri="{9D8B030D-6E8A-4147-A177-3AD203B41FA5}">
                      <a16:colId xmlns:a16="http://schemas.microsoft.com/office/drawing/2014/main" xmlns="" val="20000"/>
                    </a:ext>
                  </a:extLst>
                </a:gridCol>
                <a:gridCol w="2787587">
                  <a:extLst>
                    <a:ext uri="{9D8B030D-6E8A-4147-A177-3AD203B41FA5}">
                      <a16:colId xmlns:a16="http://schemas.microsoft.com/office/drawing/2014/main" xmlns="" val="20001"/>
                    </a:ext>
                  </a:extLst>
                </a:gridCol>
              </a:tblGrid>
              <a:tr h="492332">
                <a:tc>
                  <a:txBody>
                    <a:bodyPr/>
                    <a:lstStyle/>
                    <a:p>
                      <a:pPr algn="ctr"/>
                      <a:r>
                        <a:rPr lang="en-US" dirty="0"/>
                        <a:t>With all vocabulary</a:t>
                      </a:r>
                    </a:p>
                  </a:txBody>
                  <a:tcPr anchor="ctr"/>
                </a:tc>
                <a:tc>
                  <a:txBody>
                    <a:bodyPr/>
                    <a:lstStyle/>
                    <a:p>
                      <a:pPr algn="ctr"/>
                      <a:r>
                        <a:rPr lang="en-US" dirty="0"/>
                        <a:t>170.04</a:t>
                      </a:r>
                    </a:p>
                  </a:txBody>
                  <a:tcPr anchor="ctr"/>
                </a:tc>
                <a:extLst>
                  <a:ext uri="{0D108BD9-81ED-4DB2-BD59-A6C34878D82A}">
                    <a16:rowId xmlns:a16="http://schemas.microsoft.com/office/drawing/2014/main" xmlns="" val="10000"/>
                  </a:ext>
                </a:extLst>
              </a:tr>
              <a:tr h="492332">
                <a:tc>
                  <a:txBody>
                    <a:bodyPr/>
                    <a:lstStyle/>
                    <a:p>
                      <a:pPr algn="ctr"/>
                      <a:r>
                        <a:rPr lang="en-US" dirty="0" err="1"/>
                        <a:t>ug</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1"/>
                  </a:ext>
                </a:extLst>
              </a:tr>
              <a:tr h="492332">
                <a:tc>
                  <a:txBody>
                    <a:bodyPr/>
                    <a:lstStyle/>
                    <a:p>
                      <a:pPr algn="ctr"/>
                      <a:r>
                        <a:rPr lang="en-US" dirty="0" err="1"/>
                        <a:t>pu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2"/>
                  </a:ext>
                </a:extLst>
              </a:tr>
              <a:tr h="492332">
                <a:tc>
                  <a:txBody>
                    <a:bodyPr/>
                    <a:lstStyle/>
                    <a:p>
                      <a:pPr algn="ctr"/>
                      <a:r>
                        <a:rPr lang="en-US" dirty="0" err="1"/>
                        <a:t>hu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3"/>
                  </a:ext>
                </a:extLst>
              </a:tr>
              <a:tr h="492332">
                <a:tc>
                  <a:txBody>
                    <a:bodyPr/>
                    <a:lstStyle/>
                    <a:p>
                      <a:pPr algn="ctr"/>
                      <a:r>
                        <a:rPr lang="en-US" dirty="0" err="1"/>
                        <a:t>lu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4"/>
                  </a:ext>
                </a:extLst>
              </a:tr>
              <a:tr h="492332">
                <a:tc>
                  <a:txBody>
                    <a:bodyPr/>
                    <a:lstStyle/>
                    <a:p>
                      <a:pPr algn="ctr"/>
                      <a:r>
                        <a:rPr lang="en-US" dirty="0"/>
                        <a:t>du</a:t>
                      </a:r>
                    </a:p>
                  </a:txBody>
                  <a:tcPr anchor="ctr"/>
                </a:tc>
                <a:tc>
                  <a:txBody>
                    <a:bodyPr/>
                    <a:lstStyle/>
                    <a:p>
                      <a:pPr algn="ctr"/>
                      <a:r>
                        <a:rPr lang="en-US" dirty="0"/>
                        <a:t>170.04</a:t>
                      </a:r>
                    </a:p>
                  </a:txBody>
                  <a:tcPr anchor="ctr"/>
                </a:tc>
                <a:extLst>
                  <a:ext uri="{0D108BD9-81ED-4DB2-BD59-A6C34878D82A}">
                    <a16:rowId xmlns:a16="http://schemas.microsoft.com/office/drawing/2014/main" xmlns="" val="10005"/>
                  </a:ext>
                </a:extLst>
              </a:tr>
              <a:tr h="492332">
                <a:tc>
                  <a:txBody>
                    <a:bodyPr/>
                    <a:lstStyle/>
                    <a:p>
                      <a:pPr algn="ctr"/>
                      <a:r>
                        <a:rPr lang="en-US" dirty="0" err="1"/>
                        <a:t>bu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6"/>
                  </a:ext>
                </a:extLst>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Random choose to remove</a:t>
            </a:r>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10/144</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2.08e-02</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6.94e-03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Should remove </a:t>
            </a:r>
            <a:r>
              <a:rPr lang="en-US" dirty="0" err="1">
                <a:solidFill>
                  <a:schemeClr val="accent1"/>
                </a:solidFill>
              </a:rPr>
              <a:t>bu</a:t>
            </a:r>
            <a:r>
              <a:rPr lang="en-US" dirty="0">
                <a:solidFill>
                  <a:schemeClr val="accent1"/>
                </a:solidFill>
              </a:rPr>
              <a:t> </a:t>
            </a:r>
            <a:r>
              <a:rPr lang="en-US" dirty="0"/>
              <a:t>first then to </a:t>
            </a:r>
            <a:r>
              <a:rPr lang="en-US" dirty="0" err="1">
                <a:solidFill>
                  <a:schemeClr val="accent1"/>
                </a:solidFill>
              </a:rPr>
              <a:t>lu</a:t>
            </a:r>
            <a:r>
              <a:rPr lang="en-US" dirty="0">
                <a:solidFill>
                  <a:schemeClr val="accent1"/>
                </a:solidFill>
              </a:rPr>
              <a:t> du</a:t>
            </a:r>
            <a:r>
              <a:rPr lang="en-US" dirty="0"/>
              <a:t> and so on</a:t>
            </a:r>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extLst>
              <p:ext uri="{D42A27DB-BD31-4B8C-83A1-F6EECF244321}">
                <p14:modId xmlns:p14="http://schemas.microsoft.com/office/powerpoint/2010/main" val="1290019513"/>
              </p:ext>
            </p:extLst>
          </p:nvPr>
        </p:nvGraphicFramePr>
        <p:xfrm>
          <a:off x="952500" y="3458625"/>
          <a:ext cx="7239000" cy="396210"/>
        </p:xfrm>
        <a:graphic>
          <a:graphicData uri="http://schemas.openxmlformats.org/drawingml/2006/table">
            <a:tbl>
              <a:tblPr>
                <a:noFill/>
                <a:tableStyleId>{7D9A748A-5EDF-47A2-A65E-5F4390420DF3}</a:tableStyleId>
              </a:tblPr>
              <a:tblGrid>
                <a:gridCol w="1206500">
                  <a:extLst>
                    <a:ext uri="{9D8B030D-6E8A-4147-A177-3AD203B41FA5}">
                      <a16:colId xmlns:a16="http://schemas.microsoft.com/office/drawing/2014/main" xmlns="" val="20000"/>
                    </a:ext>
                  </a:extLst>
                </a:gridCol>
                <a:gridCol w="12065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3458399798"/>
                    </a:ext>
                  </a:extLst>
                </a:gridCol>
                <a:gridCol w="1206500">
                  <a:extLst>
                    <a:ext uri="{9D8B030D-6E8A-4147-A177-3AD203B41FA5}">
                      <a16:colId xmlns:a16="http://schemas.microsoft.com/office/drawing/2014/main" xmlns="" val="20002"/>
                    </a:ext>
                  </a:extLst>
                </a:gridCol>
                <a:gridCol w="1206500">
                  <a:extLst>
                    <a:ext uri="{9D8B030D-6E8A-4147-A177-3AD203B41FA5}">
                      <a16:colId xmlns:a16="http://schemas.microsoft.com/office/drawing/2014/main" xmlns="" val="20003"/>
                    </a:ext>
                  </a:extLst>
                </a:gridCol>
                <a:gridCol w="12065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a:t>
                      </a:r>
                      <a:endParaRPr dirty="0"/>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based</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xmlns="" id="{6283443C-EEFE-9F8F-CE39-718E787D6720}"/>
                  </a:ext>
                </a:extLst>
              </p:cNvPr>
              <p:cNvSpPr txBox="1"/>
              <p:nvPr/>
            </p:nvSpPr>
            <p:spPr>
              <a:xfrm>
                <a:off x="6085903"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p:sp>
            <p:nvSpPr>
              <p:cNvPr id="2" name="TextBox 1">
                <a:extLst>
                  <a:ext uri="{FF2B5EF4-FFF2-40B4-BE49-F238E27FC236}">
                    <a16:creationId xmlns:a16="http://schemas.microsoft.com/office/drawing/2014/main" xmlns:a14="http://schemas.microsoft.com/office/drawing/2010/main" xmlns="" id="{6283443C-EEFE-9F8F-CE39-718E787D6720}"/>
                  </a:ext>
                </a:extLst>
              </p:cNvPr>
              <p:cNvSpPr txBox="1">
                <a:spLocks noRot="1" noChangeAspect="1" noMove="1" noResize="1" noEditPoints="1" noAdjustHandles="1" noChangeArrowheads="1" noChangeShapeType="1" noTextEdit="1"/>
              </p:cNvSpPr>
              <p:nvPr/>
            </p:nvSpPr>
            <p:spPr>
              <a:xfrm>
                <a:off x="6085903" y="2007097"/>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xmlns="" id="{8CD511B4-DCEE-EDA7-FE57-262E4738A874}"/>
                  </a:ext>
                </a:extLst>
              </p:cNvPr>
              <p:cNvSpPr txBox="1"/>
              <p:nvPr/>
            </p:nvSpPr>
            <p:spPr>
              <a:xfrm>
                <a:off x="4409954"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p:sp>
            <p:nvSpPr>
              <p:cNvPr id="3" name="TextBox 2">
                <a:extLst>
                  <a:ext uri="{FF2B5EF4-FFF2-40B4-BE49-F238E27FC236}">
                    <a16:creationId xmlns:a16="http://schemas.microsoft.com/office/drawing/2014/main" xmlns:a14="http://schemas.microsoft.com/office/drawing/2010/main" xmlns="" id="{8CD511B4-DCEE-EDA7-FE57-262E4738A874}"/>
                  </a:ext>
                </a:extLst>
              </p:cNvPr>
              <p:cNvSpPr txBox="1">
                <a:spLocks noRot="1" noChangeAspect="1" noMove="1" noResize="1" noEditPoints="1" noAdjustHandles="1" noChangeArrowheads="1" noChangeShapeType="1" noTextEdit="1"/>
              </p:cNvSpPr>
              <p:nvPr/>
            </p:nvSpPr>
            <p:spPr>
              <a:xfrm>
                <a:off x="4409954" y="2007097"/>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xmlns="" id="{0E6BD5C5-F83A-8561-E7D0-D6D2EB7010CD}"/>
                  </a:ext>
                </a:extLst>
              </p:cNvPr>
              <p:cNvSpPr txBox="1"/>
              <p:nvPr/>
            </p:nvSpPr>
            <p:spPr>
              <a:xfrm>
                <a:off x="61853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p:sp>
            <p:nvSpPr>
              <p:cNvPr id="2" name="TextBox 1">
                <a:extLst>
                  <a:ext uri="{FF2B5EF4-FFF2-40B4-BE49-F238E27FC236}">
                    <a16:creationId xmlns:a16="http://schemas.microsoft.com/office/drawing/2014/main" xmlns:a14="http://schemas.microsoft.com/office/drawing/2010/main" xmlns="" id="{0E6BD5C5-F83A-8561-E7D0-D6D2EB7010CD}"/>
                  </a:ext>
                </a:extLst>
              </p:cNvPr>
              <p:cNvSpPr txBox="1">
                <a:spLocks noRot="1" noChangeAspect="1" noMove="1" noResize="1" noEditPoints="1" noAdjustHandles="1" noChangeArrowheads="1" noChangeShapeType="1" noTextEdit="1"/>
              </p:cNvSpPr>
              <p:nvPr/>
            </p:nvSpPr>
            <p:spPr>
              <a:xfrm>
                <a:off x="6185353" y="1995366"/>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xmlns="" id="{E3334A25-71CC-6287-9E3F-B1A5E5AA6582}"/>
                  </a:ext>
                </a:extLst>
              </p:cNvPr>
              <p:cNvSpPr txBox="1"/>
              <p:nvPr/>
            </p:nvSpPr>
            <p:spPr>
              <a:xfrm>
                <a:off x="45175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p:sp>
            <p:nvSpPr>
              <p:cNvPr id="3" name="TextBox 2">
                <a:extLst>
                  <a:ext uri="{FF2B5EF4-FFF2-40B4-BE49-F238E27FC236}">
                    <a16:creationId xmlns:a16="http://schemas.microsoft.com/office/drawing/2014/main" xmlns:a14="http://schemas.microsoft.com/office/drawing/2010/main" xmlns="" id="{E3334A25-71CC-6287-9E3F-B1A5E5AA6582}"/>
                  </a:ext>
                </a:extLst>
              </p:cNvPr>
              <p:cNvSpPr txBox="1">
                <a:spLocks noRot="1" noChangeAspect="1" noMove="1" noResize="1" noEditPoints="1" noAdjustHandles="1" noChangeArrowheads="1" noChangeShapeType="1" noTextEdit="1"/>
              </p:cNvSpPr>
              <p:nvPr/>
            </p:nvSpPr>
            <p:spPr>
              <a:xfrm>
                <a:off x="4517553" y="1995366"/>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a:t>
            </a:r>
            <a:r>
              <a:rPr lang="en" sz="2000" dirty="0">
                <a:latin typeface="Golos Text Medium"/>
                <a:ea typeface="Golos Text Medium"/>
                <a:cs typeface="Golos Text Medium"/>
                <a:sym typeface="Golos Text Medium"/>
              </a:rPr>
              <a:t>Out of Vocabulary (OOV) Words</a:t>
            </a:r>
            <a:endParaRPr dirty="0"/>
          </a:p>
          <a:p>
            <a:pPr marL="0" lvl="0" indent="0" algn="l" rtl="0">
              <a:spcBef>
                <a:spcPts val="1000"/>
              </a:spcBef>
              <a:spcAft>
                <a:spcPts val="0"/>
              </a:spcAft>
              <a:buNone/>
            </a:pPr>
            <a:r>
              <a:rPr lang="en" dirty="0"/>
              <a:t>In Word2Vec, an embedding is created for each word. As such, it can’t handle any words it has not encountered during its training.</a:t>
            </a:r>
            <a:endParaRPr dirty="0"/>
          </a:p>
          <a:p>
            <a:pPr marL="0" lvl="0" indent="0" algn="l" rtl="0">
              <a:spcBef>
                <a:spcPts val="1000"/>
              </a:spcBef>
              <a:spcAft>
                <a:spcPts val="0"/>
              </a:spcAft>
              <a:buNone/>
            </a:pPr>
            <a:r>
              <a:rPr lang="en" dirty="0"/>
              <a:t>For example, words such as “</a:t>
            </a:r>
            <a:r>
              <a:rPr lang="en" dirty="0">
                <a:solidFill>
                  <a:srgbClr val="93C47D"/>
                </a:solidFill>
              </a:rPr>
              <a:t>tensor</a:t>
            </a:r>
            <a:r>
              <a:rPr lang="en" dirty="0"/>
              <a:t>” and “</a:t>
            </a:r>
            <a:r>
              <a:rPr lang="en" dirty="0">
                <a:solidFill>
                  <a:srgbClr val="6D9EEB"/>
                </a:solidFill>
              </a:rPr>
              <a:t>flow</a:t>
            </a:r>
            <a:r>
              <a:rPr lang="en" dirty="0"/>
              <a:t>” are present in the vocabulary of Word2Vec. But if you try to get embedding for the compound word “</a:t>
            </a:r>
            <a:r>
              <a:rPr lang="en" dirty="0">
                <a:solidFill>
                  <a:srgbClr val="93C47D"/>
                </a:solidFill>
              </a:rPr>
              <a:t>tensor</a:t>
            </a:r>
            <a:r>
              <a:rPr lang="en" dirty="0">
                <a:solidFill>
                  <a:srgbClr val="6D9EEB"/>
                </a:solidFill>
              </a:rPr>
              <a:t>flow</a:t>
            </a:r>
            <a:r>
              <a:rPr lang="en" dirty="0"/>
              <a:t>”, you will get an </a:t>
            </a:r>
            <a:r>
              <a:rPr lang="en" dirty="0">
                <a:solidFill>
                  <a:srgbClr val="980000"/>
                </a:solidFill>
              </a:rPr>
              <a:t>out of vocabulary error</a:t>
            </a:r>
            <a:r>
              <a:rPr lang="en" dirty="0"/>
              <a:t>.</a:t>
            </a:r>
            <a:endParaRPr dirty="0"/>
          </a:p>
          <a:p>
            <a:pPr marL="0" lvl="0" indent="0" algn="l" rtl="0">
              <a:spcBef>
                <a:spcPts val="1000"/>
              </a:spcBef>
              <a:spcAft>
                <a:spcPts val="0"/>
              </a:spcAft>
              <a:buNone/>
            </a:pPr>
            <a:r>
              <a:rPr lang="en" sz="2000" dirty="0">
                <a:solidFill>
                  <a:schemeClr val="accent3"/>
                </a:solidFill>
                <a:latin typeface="Golos Text Medium"/>
                <a:ea typeface="Golos Text Medium"/>
                <a:cs typeface="Golos Text Medium"/>
                <a:sym typeface="Golos Text Medium"/>
              </a:rPr>
              <a:t>(b)</a:t>
            </a:r>
            <a:r>
              <a:rPr lang="en" sz="2000" dirty="0">
                <a:latin typeface="Golos Text Medium"/>
                <a:ea typeface="Golos Text Medium"/>
                <a:cs typeface="Golos Text Medium"/>
                <a:sym typeface="Golos Text Medium"/>
              </a:rPr>
              <a:t> Morphology</a:t>
            </a:r>
            <a:endParaRPr sz="2000" dirty="0">
              <a:latin typeface="Golos Text Medium"/>
              <a:ea typeface="Golos Text Medium"/>
              <a:cs typeface="Golos Text Medium"/>
              <a:sym typeface="Golos Text Medium"/>
            </a:endParaRPr>
          </a:p>
          <a:p>
            <a:pPr marL="0" lvl="0" indent="0" algn="l" rtl="0">
              <a:spcBef>
                <a:spcPts val="1700"/>
              </a:spcBef>
              <a:spcAft>
                <a:spcPts val="0"/>
              </a:spcAft>
              <a:buNone/>
            </a:pPr>
            <a:r>
              <a:rPr lang="en" dirty="0"/>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dirty="0"/>
          </a:p>
          <a:p>
            <a:pPr marL="0" lvl="0" indent="0" algn="l" rtl="0">
              <a:spcBef>
                <a:spcPts val="2500"/>
              </a:spcBef>
              <a:spcAft>
                <a:spcPts val="1000"/>
              </a:spcAft>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a:solidFill>
                      <a:schemeClr val="dk1"/>
                    </a:solidFill>
                    <a:latin typeface="Golos Text"/>
                    <a:ea typeface="Golos Text"/>
                    <a:cs typeface="Golos Text"/>
                    <a:sym typeface="Golos Text"/>
                  </a:rPr>
                  <a:t> is parameter </a:t>
                </a:r>
                <a:r>
                  <a:rPr lang="en-US" dirty="0" err="1">
                    <a:solidFill>
                      <a:schemeClr val="dk1"/>
                    </a:solidFill>
                    <a:latin typeface="Golos Text"/>
                    <a:ea typeface="Golos Text"/>
                    <a:cs typeface="Golos Text"/>
                    <a:sym typeface="Golos Text"/>
                  </a:rPr>
                  <a:t>ns_exponent</a:t>
                </a:r>
                <a:r>
                  <a:rPr lang="en-US" dirty="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a:solidFill>
                      <a:schemeClr val="dk1"/>
                    </a:solidFill>
                    <a:latin typeface="Golos Text"/>
                    <a:ea typeface="Golos Text"/>
                    <a:cs typeface="Golos Text"/>
                    <a:sym typeface="Golos Text"/>
                  </a:rPr>
                  <a:t> is </a:t>
                </a:r>
                <a:r>
                  <a:rPr lang="en-US">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1136121" y="1479207"/>
            <a:ext cx="1700438" cy="66291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a:t>Skills</a:t>
            </a:r>
          </a:p>
          <a:p>
            <a:pPr marL="123825" indent="0" algn="ctr">
              <a:buClr>
                <a:srgbClr val="3D4144"/>
              </a:buClr>
              <a:buSzPts val="1650"/>
              <a:buNone/>
            </a:pPr>
            <a:r>
              <a:rPr lang="en-US" dirty="0"/>
              <a:t>Example: HTML</a:t>
            </a:r>
          </a:p>
        </p:txBody>
      </p:sp>
      <p:sp>
        <p:nvSpPr>
          <p:cNvPr id="3" name="Rounded Rectangle 2"/>
          <p:cNvSpPr/>
          <p:nvPr/>
        </p:nvSpPr>
        <p:spPr>
          <a:xfrm>
            <a:off x="3728407" y="1020750"/>
            <a:ext cx="1976319" cy="1594317"/>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 Embedding</a:t>
            </a:r>
          </a:p>
        </p:txBody>
      </p:sp>
      <mc:AlternateContent xmlns:mc="http://schemas.openxmlformats.org/markup-compatibility/2006">
        <mc:Choice xmlns:a14="http://schemas.microsoft.com/office/drawing/2010/main"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432255" y="970355"/>
                <a:ext cx="1138899" cy="16951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a:p>
            </p:txBody>
          </p:sp>
        </mc:Choice>
        <mc:Fallback>
          <p:sp>
            <p:nvSpPr>
              <p:cNvPr id="8" name="Google Shape;821;p74">
                <a:extLst>
                  <a:ext uri="{FF2B5EF4-FFF2-40B4-BE49-F238E27FC236}">
                    <a16:creationId xmlns:a16="http://schemas.microsoft.com/office/drawing/2014/main" xmlns:a14="http://schemas.microsoft.com/office/drawing/2010/main" xmlns="" id="{19670182-EDF8-1573-7B0C-DD742C7BCA16}"/>
                  </a:ext>
                </a:extLst>
              </p:cNvPr>
              <p:cNvSpPr txBox="1">
                <a:spLocks noRot="1" noChangeAspect="1" noMove="1" noResize="1" noEditPoints="1" noAdjustHandles="1" noChangeArrowheads="1" noChangeShapeType="1" noTextEdit="1"/>
              </p:cNvSpPr>
              <p:nvPr/>
            </p:nvSpPr>
            <p:spPr>
              <a:xfrm>
                <a:off x="6432255" y="970355"/>
                <a:ext cx="1138899" cy="1695107"/>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836559" y="1810665"/>
            <a:ext cx="891848" cy="72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5704726" y="1817909"/>
            <a:ext cx="9890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391575" y="3913687"/>
            <a:ext cx="735684" cy="274320"/>
            <a:chOff x="4105276" y="3613213"/>
            <a:chExt cx="825624" cy="364973"/>
          </a:xfrm>
        </p:grpSpPr>
        <p:sp>
          <p:nvSpPr>
            <p:cNvPr id="23" name="Oval 22"/>
            <p:cNvSpPr/>
            <p:nvPr/>
          </p:nvSpPr>
          <p:spPr>
            <a:xfrm>
              <a:off x="4406596" y="3613213"/>
              <a:ext cx="307857" cy="364973"/>
            </a:xfrm>
            <a:prstGeom prst="ellipse">
              <a:avLst/>
            </a:prstGeom>
            <a:solidFill>
              <a:srgbClr val="E60000">
                <a:alpha val="2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5"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05276" y="365241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smtClean="0"/>
                <a:t>HTML</a:t>
              </a:r>
              <a:endParaRPr lang="en-US" dirty="0"/>
            </a:p>
          </p:txBody>
        </p:sp>
      </p:grpSp>
      <p:grpSp>
        <p:nvGrpSpPr>
          <p:cNvPr id="27" name="Group 26"/>
          <p:cNvGrpSpPr/>
          <p:nvPr/>
        </p:nvGrpSpPr>
        <p:grpSpPr>
          <a:xfrm>
            <a:off x="3897726" y="3642052"/>
            <a:ext cx="678802" cy="381236"/>
            <a:chOff x="3931424" y="3593868"/>
            <a:chExt cx="1532249" cy="476545"/>
          </a:xfrm>
        </p:grpSpPr>
        <p:sp>
          <p:nvSpPr>
            <p:cNvPr id="28" name="Oval 27"/>
            <p:cNvSpPr/>
            <p:nvPr/>
          </p:nvSpPr>
          <p:spPr>
            <a:xfrm>
              <a:off x="4406596" y="3613213"/>
              <a:ext cx="825624"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9"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3931424" y="3593868"/>
              <a:ext cx="153224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css</a:t>
              </a:r>
              <a:endParaRPr lang="en-US" sz="1100" dirty="0"/>
            </a:p>
          </p:txBody>
        </p:sp>
      </p:grpSp>
      <p:grpSp>
        <p:nvGrpSpPr>
          <p:cNvPr id="30" name="Group 29"/>
          <p:cNvGrpSpPr/>
          <p:nvPr/>
        </p:nvGrpSpPr>
        <p:grpSpPr>
          <a:xfrm>
            <a:off x="3691085" y="4188007"/>
            <a:ext cx="1266984" cy="365760"/>
            <a:chOff x="3926087" y="3613213"/>
            <a:chExt cx="1266984" cy="365760"/>
          </a:xfrm>
        </p:grpSpPr>
        <p:sp>
          <p:nvSpPr>
            <p:cNvPr id="31" name="Oval 30"/>
            <p:cNvSpPr/>
            <p:nvPr/>
          </p:nvSpPr>
          <p:spPr>
            <a:xfrm>
              <a:off x="4406596" y="3613213"/>
              <a:ext cx="365760" cy="36576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2"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3926087" y="3640734"/>
              <a:ext cx="126698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Javascript</a:t>
              </a:r>
              <a:endParaRPr lang="en-US" dirty="0"/>
            </a:p>
          </p:txBody>
        </p:sp>
      </p:grpSp>
      <p:grpSp>
        <p:nvGrpSpPr>
          <p:cNvPr id="33" name="Group 32"/>
          <p:cNvGrpSpPr/>
          <p:nvPr/>
        </p:nvGrpSpPr>
        <p:grpSpPr>
          <a:xfrm>
            <a:off x="4272267" y="3078264"/>
            <a:ext cx="825624" cy="457200"/>
            <a:chOff x="4177994" y="3613213"/>
            <a:chExt cx="825624" cy="457200"/>
          </a:xfrm>
        </p:grpSpPr>
        <p:sp>
          <p:nvSpPr>
            <p:cNvPr id="34" name="Oval 33"/>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5"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JQuery</a:t>
              </a:r>
              <a:endParaRPr lang="en-US" sz="1100" dirty="0"/>
            </a:p>
          </p:txBody>
        </p:sp>
      </p:grpSp>
      <p:grpSp>
        <p:nvGrpSpPr>
          <p:cNvPr id="36" name="Group 35"/>
          <p:cNvGrpSpPr/>
          <p:nvPr/>
        </p:nvGrpSpPr>
        <p:grpSpPr>
          <a:xfrm>
            <a:off x="3516709" y="3240272"/>
            <a:ext cx="825624" cy="457200"/>
            <a:chOff x="4172500" y="3613213"/>
            <a:chExt cx="825624" cy="457200"/>
          </a:xfrm>
        </p:grpSpPr>
        <p:sp>
          <p:nvSpPr>
            <p:cNvPr id="37" name="Oval 36"/>
            <p:cNvSpPr/>
            <p:nvPr/>
          </p:nvSpPr>
          <p:spPr>
            <a:xfrm>
              <a:off x="4406596" y="3613213"/>
              <a:ext cx="457200" cy="457200"/>
            </a:xfrm>
            <a:prstGeom prst="ellipse">
              <a:avLst/>
            </a:prstGeom>
            <a:solidFill>
              <a:srgbClr val="F1A713">
                <a:alpha val="2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8"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2500" y="368414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UX</a:t>
              </a:r>
              <a:endParaRPr lang="en-US" sz="1100" dirty="0"/>
            </a:p>
          </p:txBody>
        </p:sp>
      </p:grpSp>
      <p:grpSp>
        <p:nvGrpSpPr>
          <p:cNvPr id="39" name="Group 38"/>
          <p:cNvGrpSpPr/>
          <p:nvPr/>
        </p:nvGrpSpPr>
        <p:grpSpPr>
          <a:xfrm>
            <a:off x="5342439" y="3413452"/>
            <a:ext cx="825624" cy="457200"/>
            <a:chOff x="4177994" y="3613213"/>
            <a:chExt cx="825624" cy="457200"/>
          </a:xfrm>
        </p:grpSpPr>
        <p:sp>
          <p:nvSpPr>
            <p:cNvPr id="40" name="Oval 39"/>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1"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API</a:t>
              </a:r>
              <a:endParaRPr lang="en-US" sz="1100" dirty="0"/>
            </a:p>
          </p:txBody>
        </p:sp>
      </p:grpSp>
      <p:grpSp>
        <p:nvGrpSpPr>
          <p:cNvPr id="42" name="Group 41"/>
          <p:cNvGrpSpPr/>
          <p:nvPr/>
        </p:nvGrpSpPr>
        <p:grpSpPr>
          <a:xfrm>
            <a:off x="5236962" y="4174712"/>
            <a:ext cx="825624" cy="457200"/>
            <a:chOff x="4177994" y="3613213"/>
            <a:chExt cx="825624" cy="457200"/>
          </a:xfrm>
        </p:grpSpPr>
        <p:sp>
          <p:nvSpPr>
            <p:cNvPr id="43" name="Oval 42"/>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4"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MVC</a:t>
              </a:r>
              <a:endParaRPr lang="en-US" sz="1100" dirty="0"/>
            </a:p>
          </p:txBody>
        </p:sp>
      </p:grpSp>
    </p:spTree>
    <p:extLst>
      <p:ext uri="{BB962C8B-B14F-4D97-AF65-F5344CB8AC3E}">
        <p14:creationId xmlns:p14="http://schemas.microsoft.com/office/powerpoint/2010/main" val="2898949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1087654"/>
          </a:xfrm>
          <a:prstGeom prst="rect">
            <a:avLst/>
          </a:prstGeom>
        </p:spPr>
        <p:txBody>
          <a:bodyPr spcFirstLastPara="1" wrap="square" lIns="91425" tIns="91425" rIns="91425" bIns="91425" anchor="t" anchorCtr="0">
            <a:normAutofit fontScale="92500" lnSpcReduction="10000"/>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r>
              <a:rPr lang="en-US" dirty="0" smtClean="0"/>
              <a:t>.</a:t>
            </a:r>
          </a:p>
          <a:p>
            <a:pPr indent="-333375">
              <a:buClr>
                <a:srgbClr val="3D4144"/>
              </a:buClr>
              <a:buSzPts val="1650"/>
              <a:buFont typeface="Roboto"/>
              <a:buChar char="-"/>
            </a:pPr>
            <a:r>
              <a:rPr lang="en-US" dirty="0"/>
              <a:t>Number of JDs: 26681</a:t>
            </a:r>
          </a:p>
          <a:p>
            <a:pPr lvl="0" indent="-333375">
              <a:buClr>
                <a:srgbClr val="3D4144"/>
              </a:buClr>
              <a:buSzPts val="1650"/>
              <a:buFont typeface="Roboto"/>
              <a:buChar char="-"/>
            </a:pPr>
            <a:endParaRPr lang="en-US" dirty="0"/>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47808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Lower all skill in data</a:t>
            </a:r>
          </a:p>
          <a:p>
            <a:pPr lvl="0" indent="-333375">
              <a:buClr>
                <a:srgbClr val="3D4144"/>
              </a:buClr>
              <a:buSzPts val="1650"/>
              <a:buFont typeface="Roboto"/>
              <a:buChar char="-"/>
            </a:pPr>
            <a:r>
              <a:rPr lang="en-US" dirty="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a:t>With skill have same problem like CV and SQL Queries will handle manually.</a:t>
            </a:r>
          </a:p>
          <a:p>
            <a:pPr lvl="0" indent="-333375">
              <a:buClr>
                <a:srgbClr val="3D4144"/>
              </a:buClr>
              <a:buSzPts val="1650"/>
              <a:buFont typeface="Roboto"/>
              <a:buChar char="-"/>
            </a:pPr>
            <a:r>
              <a:rPr lang="en-US" dirty="0"/>
              <a:t>With skill have punctuation: them by space except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a:t>
            </a:r>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Except:</a:t>
            </a:r>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Why don’t use Lemmatization:</a:t>
            </a:r>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Sass</a:t>
            </a: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Sass and </a:t>
            </a:r>
            <a:r>
              <a:rPr lang="en-US" dirty="0" err="1"/>
              <a:t>Sas</a:t>
            </a:r>
            <a:r>
              <a:rPr lang="en-US" dirty="0"/>
              <a:t> are two skills</a:t>
            </a:r>
          </a:p>
        </p:txBody>
      </p:sp>
    </p:spTree>
    <p:extLst>
      <p:ext uri="{BB962C8B-B14F-4D97-AF65-F5344CB8AC3E}">
        <p14:creationId xmlns:p14="http://schemas.microsoft.com/office/powerpoint/2010/main" val="2517636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Cut JD, each JD have length &gt; 15 will cut be 15.</a:t>
            </a:r>
          </a:p>
          <a:p>
            <a:pPr lvl="0" indent="-333375">
              <a:buClr>
                <a:srgbClr val="3D4144"/>
              </a:buClr>
              <a:buSzPts val="1650"/>
              <a:buFont typeface="Roboto"/>
              <a:buChar char="-"/>
            </a:pPr>
            <a:r>
              <a:rPr lang="en-US" dirty="0"/>
              <a:t>Remove all skills have frequency &lt;= 1.</a:t>
            </a:r>
          </a:p>
          <a:p>
            <a:pPr indent="-333375">
              <a:buClr>
                <a:srgbClr val="3D4144"/>
              </a:buClr>
              <a:buSzPts val="1650"/>
              <a:buFont typeface="Roboto"/>
              <a:buChar char="-"/>
            </a:pPr>
            <a:r>
              <a:rPr lang="en-US" dirty="0"/>
              <a:t>Shuffle data 5 times: number of JDs from 26681 to 26681 * 5 = 133405</a:t>
            </a:r>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 and test</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a:t>
            </a:r>
          </a:p>
          <a:p>
            <a:pPr lvl="1" indent="-333375">
              <a:buClr>
                <a:srgbClr val="3D4144"/>
              </a:buClr>
              <a:buSzPts val="1650"/>
              <a:buFont typeface="Roboto"/>
              <a:buChar char="-"/>
            </a:pPr>
            <a:r>
              <a:rPr lang="en-US" dirty="0"/>
              <a:t>Create top 20 skills relevant with each skill in datasets.</a:t>
            </a:r>
          </a:p>
          <a:p>
            <a:pPr lvl="1" indent="-333375">
              <a:buClr>
                <a:srgbClr val="3D4144"/>
              </a:buClr>
              <a:buSzPts val="1650"/>
              <a:buFont typeface="Roboto"/>
              <a:buChar char="-"/>
            </a:pPr>
            <a:r>
              <a:rPr lang="en-US" dirty="0"/>
              <a:t>Get top 20 skills  from model relevant for each and compare.</a:t>
            </a:r>
          </a:p>
          <a:p>
            <a:pPr lvl="0" indent="-333375">
              <a:buClr>
                <a:srgbClr val="3D4144"/>
              </a:buClr>
              <a:buSzPts val="1650"/>
              <a:buFont typeface="Roboto"/>
              <a:buChar char="-"/>
            </a:pPr>
            <a:r>
              <a:rPr lang="en-US" dirty="0"/>
              <a:t>Test</a:t>
            </a:r>
          </a:p>
          <a:p>
            <a:pPr lvl="1" indent="-333375">
              <a:buClr>
                <a:srgbClr val="3D4144"/>
              </a:buClr>
              <a:buSzPts val="1650"/>
              <a:buFont typeface="Roboto"/>
              <a:buChar char="-"/>
            </a:pPr>
            <a:r>
              <a:rPr lang="en-US" dirty="0"/>
              <a:t>Create top 20 skills relevant and all skills with each skill in datasets</a:t>
            </a:r>
          </a:p>
          <a:p>
            <a:pPr lvl="1" indent="-333375">
              <a:buClr>
                <a:srgbClr val="3D4144"/>
              </a:buClr>
              <a:buSzPts val="1650"/>
              <a:buFont typeface="Roboto"/>
              <a:buChar char="-"/>
            </a:pPr>
            <a:r>
              <a:rPr lang="en-US" dirty="0"/>
              <a:t>Get top 10 skills  from model relevant for each and compare.</a:t>
            </a:r>
          </a:p>
          <a:p>
            <a:pPr lvl="1" indent="-333375">
              <a:buClr>
                <a:srgbClr val="3D4144"/>
              </a:buClr>
              <a:buSzPts val="1650"/>
              <a:buFont typeface="Roboto"/>
              <a:buChar cha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extLst>
                    <a:ext uri="{9D8B030D-6E8A-4147-A177-3AD203B41FA5}">
                      <a16:colId xmlns:a16="http://schemas.microsoft.com/office/drawing/2014/main" xmlns="" val="20000"/>
                    </a:ext>
                  </a:extLst>
                </a:gridCol>
                <a:gridCol w="2752078">
                  <a:extLst>
                    <a:ext uri="{9D8B030D-6E8A-4147-A177-3AD203B41FA5}">
                      <a16:colId xmlns:a16="http://schemas.microsoft.com/office/drawing/2014/main" xmlns="" val="20001"/>
                    </a:ext>
                  </a:extLst>
                </a:gridCol>
              </a:tblGrid>
              <a:tr h="417429">
                <a:tc rowSpan="10">
                  <a:txBody>
                    <a:bodyPr/>
                    <a:lstStyle/>
                    <a:p>
                      <a:pPr algn="ctr"/>
                      <a:r>
                        <a:rPr lang="en-US" sz="1400" b="0" i="0" u="none" strike="noStrike" cap="none" dirty="0">
                          <a:solidFill>
                            <a:schemeClr val="dk1"/>
                          </a:solidFill>
                          <a:latin typeface="Golos Text"/>
                          <a:ea typeface="Golos Text"/>
                          <a:cs typeface="Golos Text"/>
                          <a:sym typeface="Golos Text"/>
                        </a:rPr>
                        <a:t>HTML</a:t>
                      </a:r>
                    </a:p>
                  </a:txBody>
                  <a:tcPr anchor="ctr"/>
                </a:tc>
                <a:tc>
                  <a:txBody>
                    <a:bodyPr/>
                    <a:lstStyle/>
                    <a:p>
                      <a:pPr algn="ctr"/>
                      <a:r>
                        <a:rPr lang="en-US" sz="1400" b="0" i="0" u="none" strike="noStrike" cap="none" dirty="0">
                          <a:solidFill>
                            <a:schemeClr val="dk1"/>
                          </a:solidFill>
                          <a:latin typeface="Golos Text"/>
                          <a:ea typeface="Golos Text"/>
                          <a:cs typeface="Golos Text"/>
                          <a:sym typeface="Golos Text"/>
                        </a:rPr>
                        <a:t>CSS</a:t>
                      </a:r>
                    </a:p>
                  </a:txBody>
                  <a:tcPr anchor="ctr"/>
                </a:tc>
                <a:extLst>
                  <a:ext uri="{0D108BD9-81ED-4DB2-BD59-A6C34878D82A}">
                    <a16:rowId xmlns:a16="http://schemas.microsoft.com/office/drawing/2014/main" xmlns="" val="10000"/>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xmlns="" val="10001"/>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xmlns="" val="10002"/>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Angular</a:t>
                      </a:r>
                    </a:p>
                  </a:txBody>
                  <a:tcPr anchor="ctr"/>
                </a:tc>
                <a:extLst>
                  <a:ext uri="{0D108BD9-81ED-4DB2-BD59-A6C34878D82A}">
                    <a16:rowId xmlns:a16="http://schemas.microsoft.com/office/drawing/2014/main" xmlns="" val="10003"/>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Typescript</a:t>
                      </a:r>
                    </a:p>
                  </a:txBody>
                  <a:tcPr anchor="ctr"/>
                </a:tc>
                <a:extLst>
                  <a:ext uri="{0D108BD9-81ED-4DB2-BD59-A6C34878D82A}">
                    <a16:rowId xmlns:a16="http://schemas.microsoft.com/office/drawing/2014/main" xmlns="" val="10004"/>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C#</a:t>
                      </a:r>
                    </a:p>
                  </a:txBody>
                  <a:tcPr anchor="ctr"/>
                </a:tc>
                <a:extLst>
                  <a:ext uri="{0D108BD9-81ED-4DB2-BD59-A6C34878D82A}">
                    <a16:rowId xmlns:a16="http://schemas.microsoft.com/office/drawing/2014/main" xmlns="" val="10005"/>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.NET</a:t>
                      </a:r>
                    </a:p>
                  </a:txBody>
                  <a:tcPr anchor="ctr"/>
                </a:tc>
                <a:extLst>
                  <a:ext uri="{0D108BD9-81ED-4DB2-BD59-A6C34878D82A}">
                    <a16:rowId xmlns:a16="http://schemas.microsoft.com/office/drawing/2014/main" xmlns="" val="10006"/>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UI</a:t>
                      </a:r>
                    </a:p>
                  </a:txBody>
                  <a:tcPr anchor="ctr"/>
                </a:tc>
                <a:extLst>
                  <a:ext uri="{0D108BD9-81ED-4DB2-BD59-A6C34878D82A}">
                    <a16:rowId xmlns:a16="http://schemas.microsoft.com/office/drawing/2014/main" xmlns="" val="10007"/>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UX</a:t>
                      </a:r>
                    </a:p>
                  </a:txBody>
                  <a:tcPr anchor="ctr"/>
                </a:tc>
                <a:extLst>
                  <a:ext uri="{0D108BD9-81ED-4DB2-BD59-A6C34878D82A}">
                    <a16:rowId xmlns:a16="http://schemas.microsoft.com/office/drawing/2014/main" xmlns="" val="10008"/>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t>
                      </a:r>
                    </a:p>
                  </a:txBody>
                  <a:tcPr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237700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extLst>
                    <a:ext uri="{9D8B030D-6E8A-4147-A177-3AD203B41FA5}">
                      <a16:colId xmlns:a16="http://schemas.microsoft.com/office/drawing/2014/main" xmlns="" val="20000"/>
                    </a:ext>
                  </a:extLst>
                </a:gridCol>
                <a:gridCol w="2176016">
                  <a:extLst>
                    <a:ext uri="{9D8B030D-6E8A-4147-A177-3AD203B41FA5}">
                      <a16:colId xmlns:a16="http://schemas.microsoft.com/office/drawing/2014/main" xmlns="" val="20001"/>
                    </a:ext>
                  </a:extLst>
                </a:gridCol>
                <a:gridCol w="2176016">
                  <a:extLst>
                    <a:ext uri="{9D8B030D-6E8A-4147-A177-3AD203B41FA5}">
                      <a16:colId xmlns:a16="http://schemas.microsoft.com/office/drawing/2014/main" xmlns="" val="20002"/>
                    </a:ext>
                  </a:extLst>
                </a:gridCol>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Word2Vec</a:t>
                      </a:r>
                    </a:p>
                  </a:txBody>
                  <a:tcPr anchor="ctr"/>
                </a:tc>
                <a:tc>
                  <a:txBody>
                    <a:bodyPr/>
                    <a:lstStyle/>
                    <a:p>
                      <a:pPr algn="ctr"/>
                      <a:r>
                        <a:rPr lang="en-US" sz="1400" b="0" i="0" u="none" strike="noStrike" cap="none" dirty="0" err="1">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xmlns="" val="10000"/>
                  </a:ext>
                </a:extLst>
              </a:tr>
              <a:tr h="314916">
                <a:tc>
                  <a:txBody>
                    <a:bodyPr/>
                    <a:lstStyle/>
                    <a:p>
                      <a:pPr algn="ctr"/>
                      <a:r>
                        <a:rPr lang="en-US" sz="1400" b="0" i="0" u="none" strike="noStrike" cap="none" dirty="0" err="1">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extLst>
                  <a:ext uri="{0D108BD9-81ED-4DB2-BD59-A6C34878D82A}">
                    <a16:rowId xmlns:a16="http://schemas.microsoft.com/office/drawing/2014/main" xmlns="" val="10001"/>
                  </a:ext>
                </a:extLst>
              </a:tr>
              <a:tr h="314916">
                <a:tc>
                  <a:txBody>
                    <a:bodyPr/>
                    <a:lstStyle/>
                    <a:p>
                      <a:pPr algn="ctr"/>
                      <a:r>
                        <a:rPr lang="en-US" sz="1400" b="0" i="0" u="none" strike="noStrike" cap="none" dirty="0">
                          <a:solidFill>
                            <a:srgbClr val="000000"/>
                          </a:solidFill>
                          <a:latin typeface="Arial"/>
                          <a:ea typeface="Arial"/>
                          <a:cs typeface="Arial"/>
                          <a:sym typeface="Arial"/>
                        </a:rPr>
                        <a:t>window</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xmlns="" val="10002"/>
                  </a:ext>
                </a:extLst>
              </a:tr>
              <a:tr h="314916">
                <a:tc>
                  <a:txBody>
                    <a:bodyPr/>
                    <a:lstStyle/>
                    <a:p>
                      <a:pPr algn="ctr"/>
                      <a:r>
                        <a:rPr lang="en-US" sz="1400" b="0" i="0" u="none" strike="noStrike" cap="none" dirty="0" err="1">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extLst>
                  <a:ext uri="{0D108BD9-81ED-4DB2-BD59-A6C34878D82A}">
                    <a16:rowId xmlns:a16="http://schemas.microsoft.com/office/drawing/2014/main" xmlns="" val="10003"/>
                  </a:ext>
                </a:extLst>
              </a:tr>
              <a:tr h="314916">
                <a:tc>
                  <a:txBody>
                    <a:bodyPr/>
                    <a:lstStyle/>
                    <a:p>
                      <a:pPr algn="ctr"/>
                      <a:r>
                        <a:rPr lang="en-US" sz="1400" b="0" i="0" u="none" strike="noStrike" cap="none" dirty="0">
                          <a:solidFill>
                            <a:srgbClr val="000000"/>
                          </a:solidFill>
                          <a:latin typeface="Arial"/>
                          <a:ea typeface="Arial"/>
                          <a:cs typeface="Arial"/>
                          <a:sym typeface="Arial"/>
                        </a:rPr>
                        <a:t>type model</a:t>
                      </a: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xmlns="" val="10004"/>
                  </a:ext>
                </a:extLst>
              </a:tr>
              <a:tr h="314916">
                <a:tc>
                  <a:txBody>
                    <a:bodyPr/>
                    <a:lstStyle/>
                    <a:p>
                      <a:pPr algn="ctr"/>
                      <a:r>
                        <a:rPr lang="en-US" sz="1400" b="0" i="0" u="none" strike="noStrike" cap="none" dirty="0">
                          <a:solidFill>
                            <a:srgbClr val="000000"/>
                          </a:solidFill>
                          <a:latin typeface="Arial"/>
                          <a:ea typeface="Arial"/>
                          <a:cs typeface="Arial"/>
                          <a:sym typeface="Arial"/>
                        </a:rPr>
                        <a:t>negative</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xmlns="" val="10005"/>
                  </a:ext>
                </a:extLst>
              </a:tr>
              <a:tr h="314916">
                <a:tc>
                  <a:txBody>
                    <a:bodyPr/>
                    <a:lstStyle/>
                    <a:p>
                      <a:pPr algn="ctr"/>
                      <a:r>
                        <a:rPr lang="en-US" sz="1400" b="0" i="0" u="none" strike="noStrike" cap="none" dirty="0" err="1">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xmlns="" val="10006"/>
                  </a:ext>
                </a:extLst>
              </a:tr>
              <a:tr h="314916">
                <a:tc>
                  <a:txBody>
                    <a:bodyPr/>
                    <a:lstStyle/>
                    <a:p>
                      <a:pPr algn="ctr"/>
                      <a:r>
                        <a:rPr lang="en-US" sz="1400" b="0" i="0" u="none" strike="noStrike" cap="none" dirty="0" err="1">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extLst>
                  <a:ext uri="{0D108BD9-81ED-4DB2-BD59-A6C34878D82A}">
                    <a16:rowId xmlns:a16="http://schemas.microsoft.com/office/drawing/2014/main" xmlns="" val="10007"/>
                  </a:ext>
                </a:extLst>
              </a:tr>
              <a:tr h="314916">
                <a:tc>
                  <a:txBody>
                    <a:bodyPr/>
                    <a:lstStyle/>
                    <a:p>
                      <a:pPr algn="ctr"/>
                      <a:r>
                        <a:rPr lang="en-US" sz="1400" b="0" i="0" u="none" strike="noStrike" cap="none" dirty="0">
                          <a:solidFill>
                            <a:srgbClr val="000000"/>
                          </a:solidFill>
                          <a:latin typeface="Arial"/>
                          <a:ea typeface="Arial"/>
                          <a:cs typeface="Arial"/>
                          <a:sym typeface="Arial"/>
                        </a:rPr>
                        <a:t>learning rate</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extLst>
                  <a:ext uri="{0D108BD9-81ED-4DB2-BD59-A6C34878D82A}">
                    <a16:rowId xmlns:a16="http://schemas.microsoft.com/office/drawing/2014/main" xmlns="" val="10008"/>
                  </a:ext>
                </a:extLst>
              </a:tr>
              <a:tr h="314916">
                <a:tc>
                  <a:txBody>
                    <a:bodyPr/>
                    <a:lstStyle/>
                    <a:p>
                      <a:pPr algn="ctr"/>
                      <a:r>
                        <a:rPr lang="en-US" sz="1400" b="0" i="0" u="none" strike="noStrike" cap="none" dirty="0" err="1">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xmlns="" val="10009"/>
                  </a:ext>
                </a:extLst>
              </a:tr>
              <a:tr h="314916">
                <a:tc>
                  <a:txBody>
                    <a:bodyPr/>
                    <a:lstStyle/>
                    <a:p>
                      <a:pPr algn="ctr"/>
                      <a:r>
                        <a:rPr lang="en-US" sz="1400" b="0" i="0" u="none" strike="noStrike" cap="none" dirty="0" err="1">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8</a:t>
                      </a:r>
                    </a:p>
                  </a:txBody>
                  <a:tcPr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497829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dirty="0"/>
                        <a:t>0.31</a:t>
                      </a:r>
                    </a:p>
                  </a:txBody>
                  <a:tcPr anchor="ctr"/>
                </a:tc>
                <a:tc>
                  <a:txBody>
                    <a:bodyPr/>
                    <a:lstStyle/>
                    <a:p>
                      <a:pPr algn="ctr"/>
                      <a:r>
                        <a:rPr lang="en-US" dirty="0"/>
                        <a:t>0.34</a:t>
                      </a:r>
                    </a:p>
                  </a:txBody>
                  <a:tcPr anchor="ctr"/>
                </a:tc>
                <a:extLst>
                  <a:ext uri="{0D108BD9-81ED-4DB2-BD59-A6C34878D82A}">
                    <a16:rowId xmlns:a16="http://schemas.microsoft.com/office/drawing/2014/main" xmlns="" val="10001"/>
                  </a:ext>
                </a:extLst>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 result</a:t>
            </a:r>
          </a:p>
        </p:txBody>
      </p:sp>
    </p:spTree>
    <p:extLst>
      <p:ext uri="{BB962C8B-B14F-4D97-AF65-F5344CB8AC3E}">
        <p14:creationId xmlns:p14="http://schemas.microsoft.com/office/powerpoint/2010/main" val="588084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430222970"/>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0.071</a:t>
                      </a:r>
                      <a:endParaRPr lang="en-US" dirty="0"/>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a:t>
                      </a:r>
                      <a:endParaRPr lang="en-US" dirty="0"/>
                    </a:p>
                  </a:txBody>
                  <a:tcPr anchor="ct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9258664"/>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dirty="0"/>
                        <a:t>0.17</a:t>
                      </a:r>
                    </a:p>
                  </a:txBody>
                  <a:tcPr anchor="ctr"/>
                </a:tc>
                <a:tc>
                  <a:txBody>
                    <a:bodyPr/>
                    <a:lstStyle/>
                    <a:p>
                      <a:pPr algn="ctr"/>
                      <a:r>
                        <a:rPr lang="en-US" dirty="0"/>
                        <a:t>0.18</a:t>
                      </a:r>
                    </a:p>
                  </a:txBody>
                  <a:tcPr anchor="ctr"/>
                </a:tc>
                <a:extLst>
                  <a:ext uri="{0D108BD9-81ED-4DB2-BD59-A6C34878D82A}">
                    <a16:rowId xmlns:a16="http://schemas.microsoft.com/office/drawing/2014/main" xmlns="" val="10001"/>
                  </a:ext>
                </a:extLst>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Test result</a:t>
            </a:r>
          </a:p>
        </p:txBody>
      </p:sp>
    </p:spTree>
    <p:extLst>
      <p:ext uri="{BB962C8B-B14F-4D97-AF65-F5344CB8AC3E}">
        <p14:creationId xmlns:p14="http://schemas.microsoft.com/office/powerpoint/2010/main" val="1126187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a:t>Any questions?</a:t>
            </a:r>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1571</TotalTime>
  <Words>5094</Words>
  <Application>Microsoft Office PowerPoint</Application>
  <PresentationFormat>On-screen Show (16:9)</PresentationFormat>
  <Paragraphs>2068</Paragraphs>
  <Slides>86</Slides>
  <Notes>86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Bebas Neue</vt:lpstr>
      <vt:lpstr>Courier New</vt:lpstr>
      <vt:lpstr>Golos Text Medium</vt:lpstr>
      <vt:lpstr>Times New Roman</vt:lpstr>
      <vt:lpstr>Roboto</vt:lpstr>
      <vt:lpstr>Golos Text</vt:lpstr>
      <vt:lpstr>Cambria Math</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Overview</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266</cp:revision>
  <dcterms:modified xsi:type="dcterms:W3CDTF">2023-10-03T04:29:52Z</dcterms:modified>
</cp:coreProperties>
</file>